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9"/>
    <p:sldId id="257" r:id="rId40"/>
    <p:sldId id="258" r:id="rId41"/>
    <p:sldId id="259" r:id="rId42"/>
    <p:sldId id="260" r:id="rId43"/>
    <p:sldId id="261" r:id="rId44"/>
    <p:sldId id="262" r:id="rId45"/>
    <p:sldId id="263" r:id="rId46"/>
    <p:sldId id="264" r:id="rId47"/>
    <p:sldId id="265" r:id="rId48"/>
    <p:sldId id="266" r:id="rId49"/>
    <p:sldId id="267" r:id="rId50"/>
    <p:sldId id="268" r:id="rId51"/>
    <p:sldId id="269" r:id="rId52"/>
    <p:sldId id="270" r:id="rId53"/>
    <p:sldId id="271" r:id="rId54"/>
    <p:sldId id="272" r:id="rId55"/>
    <p:sldId id="273" r:id="rId56"/>
    <p:sldId id="274" r:id="rId57"/>
    <p:sldId id="275" r:id="rId58"/>
    <p:sldId id="276" r:id="rId59"/>
  </p:sldIdLst>
  <p:sldSz cx="18288000" cy="10287000"/>
  <p:notesSz cx="6858000" cy="9144000"/>
  <p:embeddedFontLst>
    <p:embeddedFont>
      <p:font typeface="Bebas Neue" charset="1" panose="00000500000000000000"/>
      <p:regular r:id="rId6"/>
    </p:embeddedFont>
    <p:embeddedFont>
      <p:font typeface="Bebas Neue Bold" charset="1" panose="020B0606020202050201"/>
      <p:regular r:id="rId7"/>
    </p:embeddedFont>
    <p:embeddedFont>
      <p:font typeface="Glacial Indifference" charset="1" panose="00000000000000000000"/>
      <p:regular r:id="rId8"/>
    </p:embeddedFont>
    <p:embeddedFont>
      <p:font typeface="Glacial Indifference Bold" charset="1" panose="00000800000000000000"/>
      <p:regular r:id="rId9"/>
    </p:embeddedFont>
    <p:embeddedFont>
      <p:font typeface="Glacial Indifference Italics" charset="1" panose="00000000000000000000"/>
      <p:regular r:id="rId10"/>
    </p:embeddedFont>
    <p:embeddedFont>
      <p:font typeface="Glacial Indifference Bold Italics" charset="1" panose="00000800000000000000"/>
      <p:regular r:id="rId11"/>
    </p:embeddedFont>
    <p:embeddedFont>
      <p:font typeface="Aileron Regular" charset="1" panose="00000500000000000000"/>
      <p:regular r:id="rId12"/>
    </p:embeddedFont>
    <p:embeddedFont>
      <p:font typeface="Aileron Regular Bold" charset="1" panose="00000800000000000000"/>
      <p:regular r:id="rId13"/>
    </p:embeddedFont>
    <p:embeddedFont>
      <p:font typeface="Aileron Regular Italics" charset="1" panose="00000500000000000000"/>
      <p:regular r:id="rId14"/>
    </p:embeddedFont>
    <p:embeddedFont>
      <p:font typeface="Aileron Regular Bold Italics" charset="1" panose="00000800000000000000"/>
      <p:regular r:id="rId15"/>
    </p:embeddedFont>
    <p:embeddedFont>
      <p:font typeface="Anonymous Pro" charset="1" panose="02060609030202000504"/>
      <p:regular r:id="rId16"/>
    </p:embeddedFont>
    <p:embeddedFont>
      <p:font typeface="Anonymous Pro Bold" charset="1" panose="02060809030202000504"/>
      <p:regular r:id="rId17"/>
    </p:embeddedFont>
    <p:embeddedFont>
      <p:font typeface="Anonymous Pro Italics" charset="1" panose="02060609030202000504"/>
      <p:regular r:id="rId18"/>
    </p:embeddedFont>
    <p:embeddedFont>
      <p:font typeface="Anonymous Pro Bold Italics" charset="1" panose="02060809030202000504"/>
      <p:regular r:id="rId19"/>
    </p:embeddedFont>
    <p:embeddedFont>
      <p:font typeface="Playfair Display" charset="1" panose="00000500000000000000"/>
      <p:regular r:id="rId20"/>
    </p:embeddedFont>
    <p:embeddedFont>
      <p:font typeface="Playfair Display Bold" charset="1" panose="00000800000000000000"/>
      <p:regular r:id="rId21"/>
    </p:embeddedFont>
    <p:embeddedFont>
      <p:font typeface="Playfair Display Italics" charset="1" panose="00000500000000000000"/>
      <p:regular r:id="rId22"/>
    </p:embeddedFont>
    <p:embeddedFont>
      <p:font typeface="Playfair Display Bold Italics" charset="1" panose="00000800000000000000"/>
      <p:regular r:id="rId23"/>
    </p:embeddedFont>
    <p:embeddedFont>
      <p:font typeface="Arimo" charset="1" panose="020B0604020202020204"/>
      <p:regular r:id="rId24"/>
    </p:embeddedFont>
    <p:embeddedFont>
      <p:font typeface="Arimo Bold" charset="1" panose="020B0704020202020204"/>
      <p:regular r:id="rId25"/>
    </p:embeddedFont>
    <p:embeddedFont>
      <p:font typeface="Arimo Italics" charset="1" panose="020B0604020202090204"/>
      <p:regular r:id="rId26"/>
    </p:embeddedFont>
    <p:embeddedFont>
      <p:font typeface="Arimo Bold Italics" charset="1" panose="020B0704020202090204"/>
      <p:regular r:id="rId27"/>
    </p:embeddedFont>
    <p:embeddedFont>
      <p:font typeface="Avatar" charset="1" panose="02000000000000000000"/>
      <p:regular r:id="rId28"/>
    </p:embeddedFont>
    <p:embeddedFont>
      <p:font typeface="Quintessential" charset="1" panose="03020500000000020000"/>
      <p:regular r:id="rId29"/>
    </p:embeddedFont>
    <p:embeddedFont>
      <p:font typeface="Nickainley" charset="1" panose="00000500000000000000"/>
      <p:regular r:id="rId30"/>
    </p:embeddedFont>
    <p:embeddedFont>
      <p:font typeface="Rubik Medium" charset="1" panose="00000600000000000000"/>
      <p:regular r:id="rId31"/>
    </p:embeddedFont>
    <p:embeddedFont>
      <p:font typeface="Rubik Medium Bold" charset="1" panose="00000800000000000000"/>
      <p:regular r:id="rId32"/>
    </p:embeddedFont>
    <p:embeddedFont>
      <p:font typeface="Rubik Medium Italics" charset="1" panose="00000600000000000000"/>
      <p:regular r:id="rId33"/>
    </p:embeddedFont>
    <p:embeddedFont>
      <p:font typeface="Rubik Medium Bold Italics" charset="1" panose="00000800000000000000"/>
      <p:regular r:id="rId34"/>
    </p:embeddedFont>
    <p:embeddedFont>
      <p:font typeface="Rubik" charset="1" panose="00000000000000000000"/>
      <p:regular r:id="rId35"/>
    </p:embeddedFont>
    <p:embeddedFont>
      <p:font typeface="Rubik Bold" charset="1" panose="00000000000000000000"/>
      <p:regular r:id="rId36"/>
    </p:embeddedFont>
    <p:embeddedFont>
      <p:font typeface="Rubik Italics" charset="1" panose="00000000000000000000"/>
      <p:regular r:id="rId37"/>
    </p:embeddedFont>
    <p:embeddedFont>
      <p:font typeface="Rubik Bold Italics" charset="1" panose="0000000000000000000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slides/slide1.xml" Type="http://schemas.openxmlformats.org/officeDocument/2006/relationships/slide"/><Relationship Id="rId4" Target="theme/theme1.xml" Type="http://schemas.openxmlformats.org/officeDocument/2006/relationships/theme"/><Relationship Id="rId40" Target="slides/slide2.xml" Type="http://schemas.openxmlformats.org/officeDocument/2006/relationships/slide"/><Relationship Id="rId41" Target="slides/slide3.xml" Type="http://schemas.openxmlformats.org/officeDocument/2006/relationships/slide"/><Relationship Id="rId42" Target="slides/slide4.xml" Type="http://schemas.openxmlformats.org/officeDocument/2006/relationships/slide"/><Relationship Id="rId43" Target="slides/slide5.xml" Type="http://schemas.openxmlformats.org/officeDocument/2006/relationships/slide"/><Relationship Id="rId44" Target="slides/slide6.xml" Type="http://schemas.openxmlformats.org/officeDocument/2006/relationships/slide"/><Relationship Id="rId45" Target="slides/slide7.xml" Type="http://schemas.openxmlformats.org/officeDocument/2006/relationships/slide"/><Relationship Id="rId46" Target="slides/slide8.xml" Type="http://schemas.openxmlformats.org/officeDocument/2006/relationships/slide"/><Relationship Id="rId47" Target="slides/slide9.xml" Type="http://schemas.openxmlformats.org/officeDocument/2006/relationships/slide"/><Relationship Id="rId48" Target="slides/slide10.xml" Type="http://schemas.openxmlformats.org/officeDocument/2006/relationships/slide"/><Relationship Id="rId49" Target="slides/slide11.xml" Type="http://schemas.openxmlformats.org/officeDocument/2006/relationships/slide"/><Relationship Id="rId5" Target="tableStyles.xml" Type="http://schemas.openxmlformats.org/officeDocument/2006/relationships/tableStyles"/><Relationship Id="rId50" Target="slides/slide12.xml" Type="http://schemas.openxmlformats.org/officeDocument/2006/relationships/slide"/><Relationship Id="rId51" Target="slides/slide13.xml" Type="http://schemas.openxmlformats.org/officeDocument/2006/relationships/slide"/><Relationship Id="rId52" Target="slides/slide14.xml" Type="http://schemas.openxmlformats.org/officeDocument/2006/relationships/slide"/><Relationship Id="rId53" Target="slides/slide15.xml" Type="http://schemas.openxmlformats.org/officeDocument/2006/relationships/slide"/><Relationship Id="rId54" Target="slides/slide16.xml" Type="http://schemas.openxmlformats.org/officeDocument/2006/relationships/slide"/><Relationship Id="rId55" Target="slides/slide17.xml" Type="http://schemas.openxmlformats.org/officeDocument/2006/relationships/slide"/><Relationship Id="rId56" Target="slides/slide18.xml" Type="http://schemas.openxmlformats.org/officeDocument/2006/relationships/slide"/><Relationship Id="rId57" Target="slides/slide19.xml" Type="http://schemas.openxmlformats.org/officeDocument/2006/relationships/slide"/><Relationship Id="rId58" Target="slides/slide20.xml" Type="http://schemas.openxmlformats.org/officeDocument/2006/relationships/slide"/><Relationship Id="rId59" Target="slides/slide21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2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jpeg" Type="http://schemas.openxmlformats.org/officeDocument/2006/relationships/image"/><Relationship Id="rId5" Target="../media/image8.jpeg" Type="http://schemas.openxmlformats.org/officeDocument/2006/relationships/image"/><Relationship Id="rId6" Target="../media/image9.jpeg" Type="http://schemas.openxmlformats.org/officeDocument/2006/relationships/image"/><Relationship Id="rId7" Target="../media/image10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6FA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00637" y="5668325"/>
            <a:ext cx="18689274" cy="717995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162050"/>
            <a:ext cx="8398401" cy="4183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816"/>
              </a:lnSpc>
            </a:pPr>
            <a:r>
              <a:rPr lang="en-US" sz="10301">
                <a:solidFill>
                  <a:srgbClr val="EDECED"/>
                </a:solidFill>
                <a:latin typeface="Rubik Medium Bold"/>
              </a:rPr>
              <a:t>Msunduzi Attendance System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7332420" y="1863027"/>
            <a:ext cx="796208" cy="0"/>
          </a:xfrm>
          <a:prstGeom prst="line">
            <a:avLst/>
          </a:prstGeom>
          <a:ln cap="flat" w="85725">
            <a:solidFill>
              <a:srgbClr val="FFF6EA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931355" y="265578"/>
            <a:ext cx="1729308" cy="159744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4876832" y="855208"/>
            <a:ext cx="3411168" cy="57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84"/>
              </a:lnSpc>
            </a:pPr>
            <a:r>
              <a:rPr lang="en-US" sz="4743">
                <a:solidFill>
                  <a:srgbClr val="FFFFFF"/>
                </a:solidFill>
                <a:latin typeface="Avatar Bold Italics"/>
              </a:rPr>
              <a:t>DEVSQUAD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407981" y="2337259"/>
            <a:ext cx="4880019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FBFFFF"/>
                </a:solidFill>
                <a:latin typeface="Rubik"/>
              </a:rPr>
              <a:t>A walkthrough and presentation of the development team, the hospice association and the attendance system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329539" y="0"/>
            <a:ext cx="4622925" cy="1135180"/>
            <a:chOff x="0" y="0"/>
            <a:chExt cx="6163900" cy="151357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8634" t="15408" r="26794" b="13892"/>
            <a:stretch>
              <a:fillRect/>
            </a:stretch>
          </p:blipFill>
          <p:spPr>
            <a:xfrm flipH="false" flipV="false" rot="0">
              <a:off x="1521555" y="68149"/>
              <a:ext cx="1214995" cy="1445425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13573" cy="1513573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26932" t="13642" r="27288" b="15254"/>
            <a:stretch>
              <a:fillRect/>
            </a:stretch>
          </p:blipFill>
          <p:spPr>
            <a:xfrm flipH="false" flipV="false" rot="0">
              <a:off x="2876940" y="174802"/>
              <a:ext cx="1189954" cy="1232118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5"/>
            <a:srcRect l="0" t="29334" r="0" b="27342"/>
            <a:stretch>
              <a:fillRect/>
            </a:stretch>
          </p:blipFill>
          <p:spPr>
            <a:xfrm flipH="false" flipV="false" rot="0">
              <a:off x="4417063" y="88900"/>
              <a:ext cx="1746836" cy="756787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6031499" y="1413747"/>
            <a:ext cx="7497016" cy="1219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141414"/>
                </a:solidFill>
                <a:latin typeface="Playfair Display"/>
              </a:rPr>
              <a:t>Error Handling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877684" y="3500550"/>
            <a:ext cx="1068544" cy="1068544"/>
            <a:chOff x="0" y="0"/>
            <a:chExt cx="1424725" cy="1424725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424725" cy="1424725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6FAC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170945" y="369463"/>
              <a:ext cx="1082836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Rubik Bold"/>
                </a:rPr>
                <a:t>01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877684" y="5276615"/>
            <a:ext cx="1068544" cy="1068544"/>
            <a:chOff x="0" y="0"/>
            <a:chExt cx="1424725" cy="1424725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424725" cy="1424725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6FAC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170945" y="369463"/>
              <a:ext cx="1082836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Rubik Bold"/>
                </a:rPr>
                <a:t>02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8427098" y="3777701"/>
            <a:ext cx="5950380" cy="485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141414"/>
                </a:solidFill>
                <a:latin typeface="Playfair Display"/>
              </a:rPr>
              <a:t>Invalid QR code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427098" y="5553766"/>
            <a:ext cx="5950380" cy="485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141414"/>
                </a:solidFill>
                <a:latin typeface="Playfair Display"/>
              </a:rPr>
              <a:t>Permissions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94510" y="702702"/>
            <a:ext cx="6356023" cy="1219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141414"/>
                </a:solidFill>
                <a:latin typeface="Playfair Display"/>
              </a:rPr>
              <a:t>User Settings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494510" y="2724543"/>
            <a:ext cx="1068544" cy="1068544"/>
            <a:chOff x="0" y="0"/>
            <a:chExt cx="1424725" cy="1424725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424725" cy="1424725"/>
              <a:chOff x="0" y="0"/>
              <a:chExt cx="6350000" cy="63500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6FAC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170945" y="369463"/>
              <a:ext cx="1082836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Rubik Bold"/>
                </a:rPr>
                <a:t>01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494510" y="4500608"/>
            <a:ext cx="1068544" cy="1068544"/>
            <a:chOff x="0" y="0"/>
            <a:chExt cx="1424725" cy="1424725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424725" cy="1424725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6FAC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170945" y="369463"/>
              <a:ext cx="1082836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Rubik Bold"/>
                </a:rPr>
                <a:t>02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494510" y="6276689"/>
            <a:ext cx="1068544" cy="1068436"/>
            <a:chOff x="0" y="0"/>
            <a:chExt cx="1424725" cy="1424581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424725" cy="1424581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6FAC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170945" y="369463"/>
              <a:ext cx="1082836" cy="647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Rubik Bold"/>
                </a:rPr>
                <a:t>03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626975" y="0"/>
            <a:ext cx="4622925" cy="1135180"/>
            <a:chOff x="0" y="0"/>
            <a:chExt cx="6163900" cy="1513573"/>
          </a:xfrm>
        </p:grpSpPr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2"/>
            <a:srcRect l="28634" t="15408" r="26794" b="13892"/>
            <a:stretch>
              <a:fillRect/>
            </a:stretch>
          </p:blipFill>
          <p:spPr>
            <a:xfrm flipH="false" flipV="false" rot="0">
              <a:off x="1521555" y="68149"/>
              <a:ext cx="1214995" cy="1445425"/>
            </a:xfrm>
            <a:prstGeom prst="rect">
              <a:avLst/>
            </a:prstGeom>
          </p:spPr>
        </p:pic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13573" cy="1513573"/>
            </a:xfrm>
            <a:prstGeom prst="rect">
              <a:avLst/>
            </a:prstGeom>
          </p:spPr>
        </p:pic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4"/>
            <a:srcRect l="26932" t="13642" r="27288" b="15254"/>
            <a:stretch>
              <a:fillRect/>
            </a:stretch>
          </p:blipFill>
          <p:spPr>
            <a:xfrm flipH="false" flipV="false" rot="0">
              <a:off x="2876940" y="174802"/>
              <a:ext cx="1189954" cy="1232118"/>
            </a:xfrm>
            <a:prstGeom prst="rect">
              <a:avLst/>
            </a:prstGeom>
          </p:spPr>
        </p:pic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5"/>
            <a:srcRect l="0" t="29334" r="0" b="27342"/>
            <a:stretch>
              <a:fillRect/>
            </a:stretch>
          </p:blipFill>
          <p:spPr>
            <a:xfrm flipH="false" flipV="false" rot="0">
              <a:off x="4417063" y="88900"/>
              <a:ext cx="1746836" cy="756787"/>
            </a:xfrm>
            <a:prstGeom prst="rect">
              <a:avLst/>
            </a:prstGeom>
          </p:spPr>
        </p:pic>
      </p:grpSp>
      <p:sp>
        <p:nvSpPr>
          <p:cNvPr name="TextBox 20" id="20"/>
          <p:cNvSpPr txBox="true"/>
          <p:nvPr/>
        </p:nvSpPr>
        <p:spPr>
          <a:xfrm rot="0">
            <a:off x="9043924" y="2812228"/>
            <a:ext cx="5950380" cy="980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141414"/>
                </a:solidFill>
                <a:latin typeface="Playfair Display"/>
              </a:rPr>
              <a:t>Frictionless change of account management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043924" y="4638783"/>
            <a:ext cx="5950380" cy="980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141414"/>
                </a:solidFill>
                <a:latin typeface="Playfair Display"/>
              </a:rPr>
              <a:t>Unique Identifier visible to user and manager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043924" y="6364266"/>
            <a:ext cx="5950380" cy="980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141414"/>
                </a:solidFill>
                <a:latin typeface="Playfair Display"/>
              </a:rPr>
              <a:t>Consent Required - Name, Surname, Picture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32290" y="2874138"/>
            <a:ext cx="1068544" cy="1068544"/>
            <a:chOff x="0" y="0"/>
            <a:chExt cx="1424725" cy="1424725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424725" cy="1424725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6FAC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170945" y="369463"/>
              <a:ext cx="1082836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Rubik Bold"/>
                </a:rPr>
                <a:t>01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132290" y="4650203"/>
            <a:ext cx="1068544" cy="1068544"/>
            <a:chOff x="0" y="0"/>
            <a:chExt cx="1424725" cy="1424725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424725" cy="1424725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6FAC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170945" y="369463"/>
              <a:ext cx="1082836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Rubik Bold"/>
                </a:rPr>
                <a:t>02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132290" y="6426284"/>
            <a:ext cx="1068544" cy="1068436"/>
            <a:chOff x="0" y="0"/>
            <a:chExt cx="1424725" cy="1424581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424725" cy="1424581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6FAC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170945" y="369463"/>
              <a:ext cx="1082836" cy="647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Rubik Bold"/>
                </a:rPr>
                <a:t>03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329539" y="0"/>
            <a:ext cx="4622925" cy="1135180"/>
            <a:chOff x="0" y="0"/>
            <a:chExt cx="6163900" cy="1513573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2"/>
            <a:srcRect l="28634" t="15408" r="26794" b="13892"/>
            <a:stretch>
              <a:fillRect/>
            </a:stretch>
          </p:blipFill>
          <p:spPr>
            <a:xfrm flipH="false" flipV="false" rot="0">
              <a:off x="1521555" y="68149"/>
              <a:ext cx="1214995" cy="1445425"/>
            </a:xfrm>
            <a:prstGeom prst="rect">
              <a:avLst/>
            </a:prstGeom>
          </p:spPr>
        </p:pic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13573" cy="1513573"/>
            </a:xfrm>
            <a:prstGeom prst="rect">
              <a:avLst/>
            </a:prstGeom>
          </p:spPr>
        </p:pic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4"/>
            <a:srcRect l="26932" t="13642" r="27288" b="15254"/>
            <a:stretch>
              <a:fillRect/>
            </a:stretch>
          </p:blipFill>
          <p:spPr>
            <a:xfrm flipH="false" flipV="false" rot="0">
              <a:off x="2876940" y="174802"/>
              <a:ext cx="1189954" cy="1232118"/>
            </a:xfrm>
            <a:prstGeom prst="rect">
              <a:avLst/>
            </a:prstGeom>
          </p:spPr>
        </p:pic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5"/>
            <a:srcRect l="0" t="29334" r="0" b="27342"/>
            <a:stretch>
              <a:fillRect/>
            </a:stretch>
          </p:blipFill>
          <p:spPr>
            <a:xfrm flipH="false" flipV="false" rot="0">
              <a:off x="4417063" y="88900"/>
              <a:ext cx="1746836" cy="756787"/>
            </a:xfrm>
            <a:prstGeom prst="rect">
              <a:avLst/>
            </a:prstGeom>
          </p:spPr>
        </p:pic>
      </p:grpSp>
      <p:sp>
        <p:nvSpPr>
          <p:cNvPr name="TextBox 19" id="19"/>
          <p:cNvSpPr txBox="true"/>
          <p:nvPr/>
        </p:nvSpPr>
        <p:spPr>
          <a:xfrm rot="0">
            <a:off x="7132290" y="852297"/>
            <a:ext cx="4671699" cy="1219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141414"/>
                </a:solidFill>
                <a:latin typeface="Playfair Display"/>
              </a:rPr>
              <a:t>Clock Out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681704" y="3151289"/>
            <a:ext cx="5950380" cy="485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141414"/>
                </a:solidFill>
                <a:latin typeface="Playfair Display"/>
              </a:rPr>
              <a:t>Clock Out Event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681704" y="4679758"/>
            <a:ext cx="5950380" cy="980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141414"/>
                </a:solidFill>
                <a:latin typeface="Playfair Display"/>
              </a:rPr>
              <a:t>Information Saved - Time and Location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681704" y="6703381"/>
            <a:ext cx="5950380" cy="485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141414"/>
                </a:solidFill>
                <a:latin typeface="Playfair Display"/>
              </a:rPr>
              <a:t>Roles - Flagging - Comments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65396" y="3050541"/>
            <a:ext cx="1068544" cy="1068544"/>
            <a:chOff x="0" y="0"/>
            <a:chExt cx="1424725" cy="1424725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424725" cy="1424725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6FAC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170945" y="369463"/>
              <a:ext cx="1082836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Rubik Bold"/>
                </a:rPr>
                <a:t>01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329539" y="0"/>
            <a:ext cx="4622925" cy="1135180"/>
            <a:chOff x="0" y="0"/>
            <a:chExt cx="6163900" cy="1513573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/>
            <a:srcRect l="28634" t="15408" r="26794" b="13892"/>
            <a:stretch>
              <a:fillRect/>
            </a:stretch>
          </p:blipFill>
          <p:spPr>
            <a:xfrm flipH="false" flipV="false" rot="0">
              <a:off x="1521555" y="68149"/>
              <a:ext cx="1214995" cy="1445425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13573" cy="1513573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4"/>
            <a:srcRect l="26932" t="13642" r="27288" b="15254"/>
            <a:stretch>
              <a:fillRect/>
            </a:stretch>
          </p:blipFill>
          <p:spPr>
            <a:xfrm flipH="false" flipV="false" rot="0">
              <a:off x="2876940" y="174802"/>
              <a:ext cx="1189954" cy="1232118"/>
            </a:xfrm>
            <a:prstGeom prst="rect">
              <a:avLst/>
            </a:prstGeom>
          </p:spPr>
        </p:pic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5"/>
            <a:srcRect l="0" t="29334" r="0" b="27342"/>
            <a:stretch>
              <a:fillRect/>
            </a:stretch>
          </p:blipFill>
          <p:spPr>
            <a:xfrm flipH="false" flipV="false" rot="0">
              <a:off x="4417063" y="88900"/>
              <a:ext cx="1746836" cy="756787"/>
            </a:xfrm>
            <a:prstGeom prst="rect">
              <a:avLst/>
            </a:prstGeom>
          </p:spPr>
        </p:pic>
      </p:grpSp>
      <p:sp>
        <p:nvSpPr>
          <p:cNvPr name="TextBox 11" id="11"/>
          <p:cNvSpPr txBox="true"/>
          <p:nvPr/>
        </p:nvSpPr>
        <p:spPr>
          <a:xfrm rot="0">
            <a:off x="7675620" y="1028700"/>
            <a:ext cx="4074036" cy="1219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141414"/>
                </a:solidFill>
                <a:latin typeface="Playfair Display"/>
              </a:rPr>
              <a:t>Sign Out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14810" y="3385768"/>
            <a:ext cx="5950380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141414"/>
                </a:solidFill>
                <a:latin typeface="Playfair Display"/>
              </a:rPr>
              <a:t>Session clearing once signed out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329539" y="0"/>
            <a:ext cx="4622925" cy="1135180"/>
            <a:chOff x="0" y="0"/>
            <a:chExt cx="6163900" cy="151357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8634" t="15408" r="26794" b="13892"/>
            <a:stretch>
              <a:fillRect/>
            </a:stretch>
          </p:blipFill>
          <p:spPr>
            <a:xfrm flipH="false" flipV="false" rot="0">
              <a:off x="1521555" y="68149"/>
              <a:ext cx="1214995" cy="1445425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13573" cy="1513573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26932" t="13642" r="27288" b="15254"/>
            <a:stretch>
              <a:fillRect/>
            </a:stretch>
          </p:blipFill>
          <p:spPr>
            <a:xfrm flipH="false" flipV="false" rot="0">
              <a:off x="2876940" y="174802"/>
              <a:ext cx="1189954" cy="1232118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5"/>
            <a:srcRect l="0" t="29334" r="0" b="27342"/>
            <a:stretch>
              <a:fillRect/>
            </a:stretch>
          </p:blipFill>
          <p:spPr>
            <a:xfrm flipH="false" flipV="false" rot="0">
              <a:off x="4417063" y="88900"/>
              <a:ext cx="1746836" cy="756787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6072746" y="275674"/>
            <a:ext cx="6142509" cy="1219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141414"/>
                </a:solidFill>
                <a:latin typeface="Playfair Display"/>
              </a:rPr>
              <a:t>Records Page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329539" y="0"/>
            <a:ext cx="4622925" cy="1135180"/>
            <a:chOff x="0" y="0"/>
            <a:chExt cx="6163900" cy="151357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8634" t="15408" r="26794" b="13892"/>
            <a:stretch>
              <a:fillRect/>
            </a:stretch>
          </p:blipFill>
          <p:spPr>
            <a:xfrm flipH="false" flipV="false" rot="0">
              <a:off x="1521555" y="68149"/>
              <a:ext cx="1214995" cy="1445425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13573" cy="1513573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26932" t="13642" r="27288" b="15254"/>
            <a:stretch>
              <a:fillRect/>
            </a:stretch>
          </p:blipFill>
          <p:spPr>
            <a:xfrm flipH="false" flipV="false" rot="0">
              <a:off x="2876940" y="174802"/>
              <a:ext cx="1189954" cy="1232118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5"/>
            <a:srcRect l="0" t="29334" r="0" b="27342"/>
            <a:stretch>
              <a:fillRect/>
            </a:stretch>
          </p:blipFill>
          <p:spPr>
            <a:xfrm flipH="false" flipV="false" rot="0">
              <a:off x="4417063" y="88900"/>
              <a:ext cx="1746836" cy="756787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6658367" y="201443"/>
            <a:ext cx="4971265" cy="1219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141414"/>
                </a:solidFill>
                <a:latin typeface="Playfair Display"/>
              </a:rPr>
              <a:t>Users Page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57888" y="2238113"/>
            <a:ext cx="1594060" cy="159406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26932" t="13642" r="27288" b="15254"/>
          <a:stretch>
            <a:fillRect/>
          </a:stretch>
        </p:blipFill>
        <p:spPr>
          <a:xfrm flipH="false" flipV="false" rot="0">
            <a:off x="1317888" y="6176908"/>
            <a:ext cx="1253232" cy="1297637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8833882" y="2652787"/>
            <a:ext cx="1244016" cy="1244016"/>
            <a:chOff x="0" y="0"/>
            <a:chExt cx="1658687" cy="165868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658687" cy="1658687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6FAC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199016" y="426866"/>
              <a:ext cx="1260654" cy="7573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40"/>
                </a:lnSpc>
              </a:pPr>
              <a:r>
                <a:rPr lang="en-US" sz="3492">
                  <a:solidFill>
                    <a:srgbClr val="FFFFFF"/>
                  </a:solidFill>
                  <a:latin typeface="Rubik Bold"/>
                </a:rPr>
                <a:t>01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833882" y="4720510"/>
            <a:ext cx="1244016" cy="1244016"/>
            <a:chOff x="0" y="0"/>
            <a:chExt cx="1658687" cy="165868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658687" cy="1658687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6FAC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199016" y="426866"/>
              <a:ext cx="1260654" cy="7573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40"/>
                </a:lnSpc>
              </a:pPr>
              <a:r>
                <a:rPr lang="en-US" sz="3492">
                  <a:solidFill>
                    <a:srgbClr val="FFFFFF"/>
                  </a:solidFill>
                  <a:latin typeface="Rubik Bold"/>
                </a:rPr>
                <a:t>02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833882" y="6788252"/>
            <a:ext cx="1244016" cy="1243890"/>
            <a:chOff x="0" y="0"/>
            <a:chExt cx="1658687" cy="1658519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658687" cy="1658519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6FAC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199016" y="426866"/>
              <a:ext cx="1260654" cy="7571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40"/>
                </a:lnSpc>
              </a:pPr>
              <a:r>
                <a:rPr lang="en-US" sz="3492">
                  <a:solidFill>
                    <a:srgbClr val="FFFFFF"/>
                  </a:solidFill>
                  <a:latin typeface="Rubik Bold"/>
                </a:rPr>
                <a:t>03</a:t>
              </a:r>
            </a:p>
          </p:txBody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22025" y="4200496"/>
            <a:ext cx="5212960" cy="1466145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5"/>
          <a:srcRect l="0" t="29334" r="0" b="27342"/>
          <a:stretch>
            <a:fillRect/>
          </a:stretch>
        </p:blipFill>
        <p:spPr>
          <a:xfrm flipH="false" flipV="false" rot="0">
            <a:off x="1422025" y="8076201"/>
            <a:ext cx="3004207" cy="1301521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2341540" y="201443"/>
            <a:ext cx="13604920" cy="1219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141414"/>
                </a:solidFill>
                <a:latin typeface="Playfair Display"/>
              </a:rPr>
              <a:t>Software's and Improvements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637735" y="2930659"/>
            <a:ext cx="6927526" cy="570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40"/>
              </a:lnSpc>
              <a:spcBef>
                <a:spcPct val="0"/>
              </a:spcBef>
            </a:pPr>
            <a:r>
              <a:rPr lang="en-US" sz="3492" u="none">
                <a:solidFill>
                  <a:srgbClr val="141414"/>
                </a:solidFill>
                <a:latin typeface="Glacial Indifference"/>
              </a:rPr>
              <a:t>Single use QR codes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637735" y="5038343"/>
            <a:ext cx="6927526" cy="570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40"/>
              </a:lnSpc>
            </a:pPr>
            <a:r>
              <a:rPr lang="en-US" sz="3492">
                <a:solidFill>
                  <a:srgbClr val="141414"/>
                </a:solidFill>
                <a:latin typeface="Glacial Indifference"/>
              </a:rPr>
              <a:t>Analytics and Statistics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637735" y="7161471"/>
            <a:ext cx="7340148" cy="570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40"/>
              </a:lnSpc>
            </a:pPr>
            <a:r>
              <a:rPr lang="en-US" sz="3492">
                <a:solidFill>
                  <a:srgbClr val="141414"/>
                </a:solidFill>
                <a:latin typeface="Glacial Indifference"/>
              </a:rPr>
              <a:t>Improve installation process of PWA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892018" y="6154463"/>
            <a:ext cx="3905926" cy="1209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84"/>
              </a:lnSpc>
            </a:pPr>
            <a:r>
              <a:rPr lang="en-US" sz="7060">
                <a:solidFill>
                  <a:srgbClr val="563D7C"/>
                </a:solidFill>
                <a:latin typeface="Aileron Regular"/>
              </a:rPr>
              <a:t>Bootstrap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892018" y="2341739"/>
            <a:ext cx="3068430" cy="1254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13"/>
              </a:lnSpc>
            </a:pPr>
            <a:r>
              <a:rPr lang="en-US" sz="7295">
                <a:solidFill>
                  <a:srgbClr val="C30F2E"/>
                </a:solidFill>
                <a:latin typeface="Glacial Indifference"/>
              </a:rPr>
              <a:t>Angular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C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285428" y="763429"/>
            <a:ext cx="10765184" cy="354074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301552" y="4802278"/>
            <a:ext cx="10732934" cy="481322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67498" y="2262787"/>
            <a:ext cx="6811340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141414"/>
                </a:solidFill>
                <a:latin typeface="Playfair Display"/>
              </a:rPr>
              <a:t>Record and replay debugging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72047" y="3249643"/>
            <a:ext cx="600224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141414"/>
                </a:solidFill>
                <a:latin typeface="Playfair Display"/>
              </a:rPr>
              <a:t>2. Post-mortem debugging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59664" y="4259353"/>
            <a:ext cx="4707305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141414"/>
                </a:solidFill>
                <a:latin typeface="Playfair Display"/>
              </a:rPr>
              <a:t>3. Remote debugging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21198" y="6932665"/>
            <a:ext cx="4712000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141414"/>
                </a:solidFill>
                <a:latin typeface="Playfair Display"/>
              </a:rPr>
              <a:t>Integrated Testing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94741" y="7813608"/>
            <a:ext cx="4476557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141414"/>
                </a:solidFill>
                <a:latin typeface="Playfair Display"/>
              </a:rPr>
              <a:t>2. End-to-end tests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83262" y="8715375"/>
            <a:ext cx="517981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141414"/>
                </a:solidFill>
                <a:latin typeface="Playfair Display"/>
              </a:rPr>
              <a:t>3. Performance testing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86846" y="763429"/>
            <a:ext cx="4172645" cy="914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141414"/>
                </a:solidFill>
                <a:latin typeface="Playfair Display"/>
              </a:rPr>
              <a:t>Debugging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1394" y="5505059"/>
            <a:ext cx="5943548" cy="914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141414"/>
                </a:solidFill>
                <a:latin typeface="Playfair Display"/>
              </a:rPr>
              <a:t>Software Testing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03650" y="1864666"/>
            <a:ext cx="5720432" cy="809421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630" t="0" r="4860" b="0"/>
          <a:stretch>
            <a:fillRect/>
          </a:stretch>
        </p:blipFill>
        <p:spPr>
          <a:xfrm flipH="false" flipV="false" rot="0">
            <a:off x="6283784" y="1864666"/>
            <a:ext cx="5720432" cy="809421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7077" r="0" b="7077"/>
          <a:stretch>
            <a:fillRect/>
          </a:stretch>
        </p:blipFill>
        <p:spPr>
          <a:xfrm flipH="false" flipV="false" rot="0">
            <a:off x="12277792" y="1864666"/>
            <a:ext cx="5720432" cy="627946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368191" y="339948"/>
            <a:ext cx="5551618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7499">
                <a:solidFill>
                  <a:srgbClr val="141414"/>
                </a:solidFill>
                <a:latin typeface="Playfair Display"/>
              </a:rPr>
              <a:t>User Manual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5177" t="5956" r="0" b="1406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133459" y="2301969"/>
            <a:ext cx="10021082" cy="5454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85"/>
              </a:lnSpc>
            </a:pPr>
            <a:r>
              <a:rPr lang="en-US" sz="16137">
                <a:solidFill>
                  <a:srgbClr val="FBFFFF"/>
                </a:solidFill>
                <a:latin typeface="Quintessential"/>
              </a:rPr>
              <a:t>Closing Remarks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B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1028700"/>
            <a:ext cx="1068544" cy="1068544"/>
            <a:chOff x="0" y="0"/>
            <a:chExt cx="1424725" cy="1424725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424725" cy="1424725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6FAC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170945" y="369463"/>
              <a:ext cx="1082836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Rubik Bold"/>
                </a:rPr>
                <a:t>01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144000" y="2804765"/>
            <a:ext cx="1068544" cy="1068544"/>
            <a:chOff x="0" y="0"/>
            <a:chExt cx="1424725" cy="1424725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424725" cy="1424725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AD02C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170945" y="369463"/>
              <a:ext cx="1082836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Rubik Bold"/>
                </a:rPr>
                <a:t>02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693414" y="1283308"/>
            <a:ext cx="5950380" cy="495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141414"/>
                </a:solidFill>
                <a:latin typeface="Rubik Medium"/>
              </a:rPr>
              <a:t>DevSquad Team Members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93414" y="3059373"/>
            <a:ext cx="5950380" cy="495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141414"/>
                </a:solidFill>
                <a:latin typeface="Rubik Medium"/>
              </a:rPr>
              <a:t>Msunduzi Hospice Association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190457" y="4083230"/>
            <a:ext cx="6186138" cy="2120540"/>
            <a:chOff x="0" y="0"/>
            <a:chExt cx="8248184" cy="2827386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19050"/>
              <a:ext cx="8248184" cy="1644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>
                  <a:solidFill>
                    <a:srgbClr val="141414"/>
                  </a:solidFill>
                  <a:latin typeface="Rubik Medium"/>
                </a:rPr>
                <a:t>Agenda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2144973"/>
              <a:ext cx="8248184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>
                  <a:solidFill>
                    <a:srgbClr val="141414"/>
                  </a:solidFill>
                  <a:latin typeface="Rubik"/>
                </a:rPr>
                <a:t>What we'll discuss today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144000" y="4580846"/>
            <a:ext cx="1068544" cy="1068436"/>
            <a:chOff x="0" y="0"/>
            <a:chExt cx="1424725" cy="1424581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1424725" cy="1424581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6FAC"/>
              </a:solid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170945" y="369463"/>
              <a:ext cx="1082836" cy="647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Rubik Bold"/>
                </a:rPr>
                <a:t>03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693414" y="4835455"/>
            <a:ext cx="5950380" cy="495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141414"/>
                </a:solidFill>
                <a:latin typeface="Rubik Medium"/>
              </a:rPr>
              <a:t>Demonstration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144000" y="6356820"/>
            <a:ext cx="1068544" cy="1068436"/>
            <a:chOff x="0" y="0"/>
            <a:chExt cx="1424725" cy="1424581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1424725" cy="1424581"/>
              <a:chOff x="0" y="0"/>
              <a:chExt cx="6350000" cy="6350000"/>
            </a:xfrm>
          </p:grpSpPr>
          <p:sp>
            <p:nvSpPr>
              <p:cNvPr name="Freeform 22" id="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AD02C"/>
              </a:solidFill>
            </p:spPr>
          </p:sp>
        </p:grpSp>
        <p:sp>
          <p:nvSpPr>
            <p:cNvPr name="TextBox 23" id="23"/>
            <p:cNvSpPr txBox="true"/>
            <p:nvPr/>
          </p:nvSpPr>
          <p:spPr>
            <a:xfrm rot="0">
              <a:off x="170945" y="369463"/>
              <a:ext cx="1082836" cy="647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Rubik Bold"/>
                </a:rPr>
                <a:t>04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0693414" y="6611428"/>
            <a:ext cx="5950380" cy="495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141414"/>
                </a:solidFill>
                <a:latin typeface="Rubik Medium"/>
              </a:rPr>
              <a:t>Software Testing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9144000" y="8113664"/>
            <a:ext cx="1068544" cy="1068436"/>
            <a:chOff x="0" y="0"/>
            <a:chExt cx="1424725" cy="1424581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1424725" cy="1424581"/>
              <a:chOff x="0" y="0"/>
              <a:chExt cx="6350000" cy="6350000"/>
            </a:xfrm>
          </p:grpSpPr>
          <p:sp>
            <p:nvSpPr>
              <p:cNvPr name="Freeform 27" id="2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6FAC"/>
              </a:solidFill>
            </p:spPr>
          </p:sp>
        </p:grpSp>
        <p:sp>
          <p:nvSpPr>
            <p:cNvPr name="TextBox 28" id="28"/>
            <p:cNvSpPr txBox="true"/>
            <p:nvPr/>
          </p:nvSpPr>
          <p:spPr>
            <a:xfrm rot="0">
              <a:off x="170945" y="369463"/>
              <a:ext cx="1082836" cy="647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Rubik Bold"/>
                </a:rPr>
                <a:t>05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0693414" y="8368273"/>
            <a:ext cx="5950380" cy="495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141414"/>
                </a:solidFill>
                <a:latin typeface="Rubik Medium"/>
              </a:rPr>
              <a:t>Closing Remarks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044902" y="4036092"/>
            <a:ext cx="2158439" cy="221481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353311" y="1028700"/>
            <a:ext cx="1541622" cy="243734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044902" y="7088023"/>
            <a:ext cx="2158439" cy="217027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489902" y="1632977"/>
            <a:ext cx="10021417" cy="1371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3"/>
              </a:lnSpc>
            </a:pPr>
            <a:r>
              <a:rPr lang="en-US" sz="4199">
                <a:solidFill>
                  <a:srgbClr val="000000"/>
                </a:solidFill>
                <a:latin typeface="Anonymous Pro"/>
              </a:rPr>
              <a:t>"And the second is like unto it, Thou s</a:t>
            </a:r>
            <a:r>
              <a:rPr lang="en-US" sz="4199">
                <a:solidFill>
                  <a:srgbClr val="000000"/>
                </a:solidFill>
                <a:latin typeface="Anonymous Pro"/>
              </a:rPr>
              <a:t>halt love thy neighbour as thyself" Matthew 22:36-40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489902" y="4529103"/>
            <a:ext cx="10021417" cy="1371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3"/>
              </a:lnSpc>
            </a:pPr>
            <a:r>
              <a:rPr lang="en-US" sz="4199">
                <a:solidFill>
                  <a:srgbClr val="000000"/>
                </a:solidFill>
                <a:latin typeface="Anonymous Pro"/>
              </a:rPr>
              <a:t>The greatest/ highest form of worship to God is serving humanity selflessly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89902" y="7558765"/>
            <a:ext cx="10021417" cy="1371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3"/>
              </a:lnSpc>
            </a:pPr>
            <a:r>
              <a:rPr lang="en-US" sz="4199">
                <a:solidFill>
                  <a:srgbClr val="000000"/>
                </a:solidFill>
                <a:latin typeface="Anonymous Pro"/>
              </a:rPr>
              <a:t>"Help one another in acts of piety and righteousness</a:t>
            </a:r>
            <a:r>
              <a:rPr lang="en-US" sz="4199">
                <a:solidFill>
                  <a:srgbClr val="000000"/>
                </a:solidFill>
                <a:latin typeface="Anonymous Pro"/>
              </a:rPr>
              <a:t>" </a:t>
            </a:r>
          </a:p>
          <a:p>
            <a:pPr algn="ctr">
              <a:lnSpc>
                <a:spcPts val="3443"/>
              </a:lnSpc>
            </a:pPr>
            <a:r>
              <a:rPr lang="en-US" sz="4199">
                <a:solidFill>
                  <a:srgbClr val="000000"/>
                </a:solidFill>
                <a:latin typeface="Anonymous Pro"/>
              </a:rPr>
              <a:t>Quran 5:2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333" t="0" r="111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12835" y="942975"/>
            <a:ext cx="9021493" cy="475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76"/>
              </a:lnSpc>
            </a:pPr>
            <a:r>
              <a:rPr lang="en-US" sz="4483" spc="650">
                <a:solidFill>
                  <a:srgbClr val="000000"/>
                </a:solidFill>
                <a:latin typeface="Glacial Indifference"/>
              </a:rPr>
              <a:t>"THERE CAN BE NO GREATER GIFT THAN THAT OF GIVING ONE'S TIME AND ENEGERY TO HELP OTHERS WITHOUT EXPECTING ANYTHING IN RETURN"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6FA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4174232">
            <a:off x="7170923" y="2779414"/>
            <a:ext cx="17651775" cy="769694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68966" y="504010"/>
            <a:ext cx="8570452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Rubik Medium"/>
              </a:rPr>
              <a:t>DevSquad Team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354644" y="2294355"/>
            <a:ext cx="3660495" cy="7222579"/>
            <a:chOff x="0" y="0"/>
            <a:chExt cx="1635102" cy="3226246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635103" cy="3226246"/>
            </a:xfrm>
            <a:custGeom>
              <a:avLst/>
              <a:gdLst/>
              <a:ahLst/>
              <a:cxnLst/>
              <a:rect r="r" b="b" t="t" l="l"/>
              <a:pathLst>
                <a:path h="3226246" w="1635103">
                  <a:moveTo>
                    <a:pt x="1510642" y="3226246"/>
                  </a:moveTo>
                  <a:lnTo>
                    <a:pt x="124460" y="3226246"/>
                  </a:lnTo>
                  <a:cubicBezTo>
                    <a:pt x="55880" y="3226246"/>
                    <a:pt x="0" y="3170366"/>
                    <a:pt x="0" y="310178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0642" y="0"/>
                  </a:lnTo>
                  <a:cubicBezTo>
                    <a:pt x="1579223" y="0"/>
                    <a:pt x="1635103" y="55880"/>
                    <a:pt x="1635103" y="124460"/>
                  </a:cubicBezTo>
                  <a:lnTo>
                    <a:pt x="1635103" y="3101786"/>
                  </a:lnTo>
                  <a:cubicBezTo>
                    <a:pt x="1635103" y="3170366"/>
                    <a:pt x="1579223" y="3226246"/>
                    <a:pt x="1510642" y="3226246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300122" y="2294355"/>
            <a:ext cx="3660495" cy="7222579"/>
            <a:chOff x="0" y="0"/>
            <a:chExt cx="1635102" cy="3226246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635103" cy="3226246"/>
            </a:xfrm>
            <a:custGeom>
              <a:avLst/>
              <a:gdLst/>
              <a:ahLst/>
              <a:cxnLst/>
              <a:rect r="r" b="b" t="t" l="l"/>
              <a:pathLst>
                <a:path h="3226246" w="1635103">
                  <a:moveTo>
                    <a:pt x="1510642" y="3226246"/>
                  </a:moveTo>
                  <a:lnTo>
                    <a:pt x="124460" y="3226246"/>
                  </a:lnTo>
                  <a:cubicBezTo>
                    <a:pt x="55880" y="3226246"/>
                    <a:pt x="0" y="3170366"/>
                    <a:pt x="0" y="310178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0642" y="0"/>
                  </a:lnTo>
                  <a:cubicBezTo>
                    <a:pt x="1579223" y="0"/>
                    <a:pt x="1635103" y="55880"/>
                    <a:pt x="1635103" y="124460"/>
                  </a:cubicBezTo>
                  <a:lnTo>
                    <a:pt x="1635103" y="3101786"/>
                  </a:lnTo>
                  <a:cubicBezTo>
                    <a:pt x="1635103" y="3170366"/>
                    <a:pt x="1579223" y="3226246"/>
                    <a:pt x="1510642" y="3226246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272862" y="2294355"/>
            <a:ext cx="3660495" cy="7222579"/>
            <a:chOff x="0" y="0"/>
            <a:chExt cx="1635102" cy="3226246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635103" cy="3226246"/>
            </a:xfrm>
            <a:custGeom>
              <a:avLst/>
              <a:gdLst/>
              <a:ahLst/>
              <a:cxnLst/>
              <a:rect r="r" b="b" t="t" l="l"/>
              <a:pathLst>
                <a:path h="3226246" w="1635103">
                  <a:moveTo>
                    <a:pt x="1510642" y="3226246"/>
                  </a:moveTo>
                  <a:lnTo>
                    <a:pt x="124460" y="3226246"/>
                  </a:lnTo>
                  <a:cubicBezTo>
                    <a:pt x="55880" y="3226246"/>
                    <a:pt x="0" y="3170366"/>
                    <a:pt x="0" y="310178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0642" y="0"/>
                  </a:lnTo>
                  <a:cubicBezTo>
                    <a:pt x="1579223" y="0"/>
                    <a:pt x="1635103" y="55880"/>
                    <a:pt x="1635103" y="124460"/>
                  </a:cubicBezTo>
                  <a:lnTo>
                    <a:pt x="1635103" y="3101786"/>
                  </a:lnTo>
                  <a:cubicBezTo>
                    <a:pt x="1635103" y="3170366"/>
                    <a:pt x="1579223" y="3226246"/>
                    <a:pt x="1510642" y="3226246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327383" y="2294355"/>
            <a:ext cx="3660495" cy="7222579"/>
            <a:chOff x="0" y="0"/>
            <a:chExt cx="1635102" cy="3226246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635103" cy="3226246"/>
            </a:xfrm>
            <a:custGeom>
              <a:avLst/>
              <a:gdLst/>
              <a:ahLst/>
              <a:cxnLst/>
              <a:rect r="r" b="b" t="t" l="l"/>
              <a:pathLst>
                <a:path h="3226246" w="1635103">
                  <a:moveTo>
                    <a:pt x="1510642" y="3226246"/>
                  </a:moveTo>
                  <a:lnTo>
                    <a:pt x="124460" y="3226246"/>
                  </a:lnTo>
                  <a:cubicBezTo>
                    <a:pt x="55880" y="3226246"/>
                    <a:pt x="0" y="3170366"/>
                    <a:pt x="0" y="310178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0642" y="0"/>
                  </a:lnTo>
                  <a:cubicBezTo>
                    <a:pt x="1579223" y="0"/>
                    <a:pt x="1635103" y="55880"/>
                    <a:pt x="1635103" y="124460"/>
                  </a:cubicBezTo>
                  <a:lnTo>
                    <a:pt x="1635103" y="3101786"/>
                  </a:lnTo>
                  <a:cubicBezTo>
                    <a:pt x="1635103" y="3170366"/>
                    <a:pt x="1579223" y="3226246"/>
                    <a:pt x="1510642" y="3226246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11947" y="2356150"/>
            <a:ext cx="3145887" cy="3145887"/>
            <a:chOff x="0" y="0"/>
            <a:chExt cx="4194516" cy="4194516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4194516" cy="4194516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AD02C"/>
              </a:solidFill>
            </p:spPr>
          </p:sp>
        </p:grpSp>
        <p:grpSp>
          <p:nvGrpSpPr>
            <p:cNvPr name="Group 15" id="15"/>
            <p:cNvGrpSpPr>
              <a:grpSpLocks noChangeAspect="true"/>
            </p:cNvGrpSpPr>
            <p:nvPr/>
          </p:nvGrpSpPr>
          <p:grpSpPr>
            <a:xfrm rot="0">
              <a:off x="232771" y="232779"/>
              <a:ext cx="3728974" cy="3728959"/>
              <a:chOff x="0" y="0"/>
              <a:chExt cx="6350000" cy="6349975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0" r="0" t="0" b="0"/>
                </a:stretch>
              </a:blipFill>
            </p:spPr>
          </p:sp>
        </p:grpSp>
      </p:grpSp>
      <p:grpSp>
        <p:nvGrpSpPr>
          <p:cNvPr name="Group 17" id="17"/>
          <p:cNvGrpSpPr/>
          <p:nvPr/>
        </p:nvGrpSpPr>
        <p:grpSpPr>
          <a:xfrm rot="0">
            <a:off x="5654659" y="2391136"/>
            <a:ext cx="3075915" cy="3075915"/>
            <a:chOff x="0" y="0"/>
            <a:chExt cx="4101220" cy="4101220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4101220" cy="4101220"/>
              <a:chOff x="0" y="0"/>
              <a:chExt cx="6350000" cy="6350000"/>
            </a:xfrm>
          </p:grpSpPr>
          <p:sp>
            <p:nvSpPr>
              <p:cNvPr name="Freeform 19" id="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AD02C"/>
              </a:solidFill>
            </p:spPr>
          </p:sp>
        </p:grpSp>
        <p:grpSp>
          <p:nvGrpSpPr>
            <p:cNvPr name="Group 20" id="20"/>
            <p:cNvGrpSpPr>
              <a:grpSpLocks noChangeAspect="true"/>
            </p:cNvGrpSpPr>
            <p:nvPr/>
          </p:nvGrpSpPr>
          <p:grpSpPr>
            <a:xfrm rot="0">
              <a:off x="227594" y="227601"/>
              <a:ext cx="3646033" cy="3646018"/>
              <a:chOff x="0" y="0"/>
              <a:chExt cx="6350000" cy="6349975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0" r="0" t="-36072" b="-29549"/>
                </a:stretch>
              </a:blipFill>
            </p:spPr>
          </p:sp>
        </p:grpSp>
      </p:grpSp>
      <p:grpSp>
        <p:nvGrpSpPr>
          <p:cNvPr name="Group 22" id="22"/>
          <p:cNvGrpSpPr/>
          <p:nvPr/>
        </p:nvGrpSpPr>
        <p:grpSpPr>
          <a:xfrm rot="0">
            <a:off x="9608975" y="2407699"/>
            <a:ext cx="3042789" cy="3042789"/>
            <a:chOff x="0" y="0"/>
            <a:chExt cx="4057052" cy="4057052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4057052" cy="4057052"/>
              <a:chOff x="0" y="0"/>
              <a:chExt cx="6350000" cy="6350000"/>
            </a:xfrm>
          </p:grpSpPr>
          <p:sp>
            <p:nvSpPr>
              <p:cNvPr name="Freeform 24" id="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CB30"/>
              </a:solidFill>
            </p:spPr>
          </p:sp>
        </p:grpSp>
        <p:grpSp>
          <p:nvGrpSpPr>
            <p:cNvPr name="Group 25" id="25"/>
            <p:cNvGrpSpPr>
              <a:grpSpLocks noChangeAspect="true"/>
            </p:cNvGrpSpPr>
            <p:nvPr/>
          </p:nvGrpSpPr>
          <p:grpSpPr>
            <a:xfrm rot="0">
              <a:off x="225143" y="225150"/>
              <a:ext cx="3606766" cy="3606752"/>
              <a:chOff x="0" y="0"/>
              <a:chExt cx="6350000" cy="6349975"/>
            </a:xfrm>
          </p:grpSpPr>
          <p:sp>
            <p:nvSpPr>
              <p:cNvPr name="Freeform 26" id="26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0" r="0" t="0" b="0"/>
                </a:stretch>
              </a:blipFill>
            </p:spPr>
          </p:sp>
        </p:grpSp>
      </p:grpSp>
      <p:grpSp>
        <p:nvGrpSpPr>
          <p:cNvPr name="Group 27" id="27"/>
          <p:cNvGrpSpPr/>
          <p:nvPr/>
        </p:nvGrpSpPr>
        <p:grpSpPr>
          <a:xfrm rot="0">
            <a:off x="13581715" y="2407699"/>
            <a:ext cx="3042789" cy="3042789"/>
            <a:chOff x="0" y="0"/>
            <a:chExt cx="4057052" cy="4057052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4057052" cy="4057052"/>
              <a:chOff x="0" y="0"/>
              <a:chExt cx="6350000" cy="6350000"/>
            </a:xfrm>
          </p:grpSpPr>
          <p:sp>
            <p:nvSpPr>
              <p:cNvPr name="Freeform 29" id="2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CB30"/>
              </a:solidFill>
            </p:spPr>
          </p:sp>
        </p:grpSp>
        <p:grpSp>
          <p:nvGrpSpPr>
            <p:cNvPr name="Group 30" id="30"/>
            <p:cNvGrpSpPr>
              <a:grpSpLocks noChangeAspect="true"/>
            </p:cNvGrpSpPr>
            <p:nvPr/>
          </p:nvGrpSpPr>
          <p:grpSpPr>
            <a:xfrm rot="0">
              <a:off x="225143" y="225150"/>
              <a:ext cx="3606766" cy="3606752"/>
              <a:chOff x="0" y="0"/>
              <a:chExt cx="6350000" cy="6349975"/>
            </a:xfrm>
          </p:grpSpPr>
          <p:sp>
            <p:nvSpPr>
              <p:cNvPr name="Freeform 31" id="31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24469" r="-29057" t="-5097" b="-48428"/>
                </a:stretch>
              </a:blipFill>
            </p:spPr>
          </p:sp>
        </p:grpSp>
      </p:grpSp>
      <p:sp>
        <p:nvSpPr>
          <p:cNvPr name="AutoShape 32" id="32"/>
          <p:cNvSpPr/>
          <p:nvPr/>
        </p:nvSpPr>
        <p:spPr>
          <a:xfrm rot="0">
            <a:off x="2108236" y="7581501"/>
            <a:ext cx="2153311" cy="0"/>
          </a:xfrm>
          <a:prstGeom prst="line">
            <a:avLst/>
          </a:prstGeom>
          <a:ln cap="rnd" w="85725">
            <a:solidFill>
              <a:srgbClr val="FFDC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3" id="33"/>
          <p:cNvSpPr txBox="true"/>
          <p:nvPr/>
        </p:nvSpPr>
        <p:spPr>
          <a:xfrm rot="0">
            <a:off x="2367878" y="5681219"/>
            <a:ext cx="1634026" cy="1788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0"/>
              </a:lnSpc>
              <a:spcBef>
                <a:spcPct val="0"/>
              </a:spcBef>
            </a:pPr>
            <a:r>
              <a:rPr lang="en-US" sz="5100" spc="596">
                <a:solidFill>
                  <a:srgbClr val="1C66BB"/>
                </a:solidFill>
                <a:latin typeface="Bebas Neue"/>
              </a:rPr>
              <a:t>CHRISboik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919834" y="7902554"/>
            <a:ext cx="2530113" cy="1278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0"/>
              </a:lnSpc>
              <a:spcBef>
                <a:spcPct val="0"/>
              </a:spcBef>
            </a:pPr>
            <a:r>
              <a:rPr lang="en-US" sz="3642" spc="426">
                <a:solidFill>
                  <a:srgbClr val="1C66BB"/>
                </a:solidFill>
                <a:latin typeface="Bebas Neue"/>
              </a:rPr>
              <a:t>PROJECT manager</a:t>
            </a:r>
          </a:p>
        </p:txBody>
      </p:sp>
      <p:sp>
        <p:nvSpPr>
          <p:cNvPr name="AutoShape 35" id="35"/>
          <p:cNvSpPr/>
          <p:nvPr/>
        </p:nvSpPr>
        <p:spPr>
          <a:xfrm rot="0">
            <a:off x="6118919" y="7637873"/>
            <a:ext cx="2077422" cy="0"/>
          </a:xfrm>
          <a:prstGeom prst="line">
            <a:avLst/>
          </a:prstGeom>
          <a:ln cap="rnd" w="85725">
            <a:solidFill>
              <a:srgbClr val="FFDC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6" id="36"/>
          <p:cNvSpPr txBox="true"/>
          <p:nvPr/>
        </p:nvSpPr>
        <p:spPr>
          <a:xfrm rot="0">
            <a:off x="5818377" y="5800870"/>
            <a:ext cx="2678506" cy="1729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8"/>
              </a:lnSpc>
              <a:spcBef>
                <a:spcPct val="0"/>
              </a:spcBef>
            </a:pPr>
            <a:r>
              <a:rPr lang="en-US" sz="4920" spc="575">
                <a:solidFill>
                  <a:srgbClr val="1C66BB"/>
                </a:solidFill>
                <a:latin typeface="Bebas Neue"/>
              </a:rPr>
              <a:t>Ellavarsi pillay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589698" y="7944926"/>
            <a:ext cx="3205837" cy="1236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0"/>
              </a:lnSpc>
              <a:spcBef>
                <a:spcPct val="0"/>
              </a:spcBef>
            </a:pPr>
            <a:r>
              <a:rPr lang="en-US" sz="3514" spc="411">
                <a:solidFill>
                  <a:srgbClr val="1C66BB"/>
                </a:solidFill>
                <a:latin typeface="Bebas Neue"/>
              </a:rPr>
              <a:t>DATABASEs/ secretary</a:t>
            </a:r>
          </a:p>
        </p:txBody>
      </p:sp>
      <p:sp>
        <p:nvSpPr>
          <p:cNvPr name="AutoShape 38" id="38"/>
          <p:cNvSpPr/>
          <p:nvPr/>
        </p:nvSpPr>
        <p:spPr>
          <a:xfrm rot="0">
            <a:off x="10122783" y="7674940"/>
            <a:ext cx="2027521" cy="0"/>
          </a:xfrm>
          <a:prstGeom prst="line">
            <a:avLst/>
          </a:prstGeom>
          <a:ln cap="rnd" w="85725">
            <a:solidFill>
              <a:srgbClr val="FFDC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9" id="39"/>
          <p:cNvSpPr txBox="true"/>
          <p:nvPr/>
        </p:nvSpPr>
        <p:spPr>
          <a:xfrm rot="0">
            <a:off x="10337840" y="5889071"/>
            <a:ext cx="1597407" cy="16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3"/>
              </a:lnSpc>
              <a:spcBef>
                <a:spcPct val="0"/>
              </a:spcBef>
            </a:pPr>
            <a:r>
              <a:rPr lang="en-US" sz="4802" spc="561">
                <a:solidFill>
                  <a:srgbClr val="1C66BB"/>
                </a:solidFill>
                <a:latin typeface="Bebas Neue"/>
              </a:rPr>
              <a:t>YUSUF GOGA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553881" y="7985353"/>
            <a:ext cx="3165326" cy="1217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2"/>
              </a:lnSpc>
              <a:spcBef>
                <a:spcPct val="0"/>
              </a:spcBef>
            </a:pPr>
            <a:r>
              <a:rPr lang="en-US" sz="3430" spc="401">
                <a:solidFill>
                  <a:srgbClr val="1C66BB"/>
                </a:solidFill>
                <a:latin typeface="Bebas Neue"/>
              </a:rPr>
              <a:t>System/ Graphic Designer</a:t>
            </a:r>
          </a:p>
        </p:txBody>
      </p:sp>
      <p:sp>
        <p:nvSpPr>
          <p:cNvPr name="AutoShape 41" id="41"/>
          <p:cNvSpPr/>
          <p:nvPr/>
        </p:nvSpPr>
        <p:spPr>
          <a:xfrm rot="0">
            <a:off x="14066224" y="7663239"/>
            <a:ext cx="2073769" cy="0"/>
          </a:xfrm>
          <a:prstGeom prst="line">
            <a:avLst/>
          </a:prstGeom>
          <a:ln cap="rnd" w="85725">
            <a:solidFill>
              <a:srgbClr val="FFDC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2" id="42"/>
          <p:cNvSpPr txBox="true"/>
          <p:nvPr/>
        </p:nvSpPr>
        <p:spPr>
          <a:xfrm rot="0">
            <a:off x="14209408" y="5829282"/>
            <a:ext cx="1787402" cy="1726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6"/>
              </a:lnSpc>
              <a:spcBef>
                <a:spcPct val="0"/>
              </a:spcBef>
            </a:pPr>
            <a:r>
              <a:rPr lang="en-US" sz="4911" spc="574">
                <a:solidFill>
                  <a:srgbClr val="1C66BB"/>
                </a:solidFill>
                <a:latin typeface="Bebas Neue"/>
              </a:rPr>
              <a:t>KAIISHKumar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735925" y="7994878"/>
            <a:ext cx="2888579" cy="1234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1"/>
              </a:lnSpc>
              <a:spcBef>
                <a:spcPct val="0"/>
              </a:spcBef>
            </a:pPr>
            <a:r>
              <a:rPr lang="en-US" sz="3508" spc="410">
                <a:solidFill>
                  <a:srgbClr val="1C66BB"/>
                </a:solidFill>
                <a:latin typeface="Bebas Neue"/>
              </a:rPr>
              <a:t>TESTER/ Documentation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6FA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60664" y="-917814"/>
            <a:ext cx="4957010" cy="4957010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BFFFF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7150" y="0"/>
            <a:ext cx="3820038" cy="382003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007330" y="243432"/>
            <a:ext cx="11660244" cy="1776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99"/>
              </a:lnSpc>
            </a:pPr>
            <a:r>
              <a:rPr lang="en-US" sz="6799">
                <a:solidFill>
                  <a:srgbClr val="FFFFFF"/>
                </a:solidFill>
                <a:latin typeface="Glacial Indifference Bold"/>
              </a:rPr>
              <a:t>MSUNDUZI HOSPICE ASSOCIATION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751590" y="2190618"/>
            <a:ext cx="8171722" cy="881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39"/>
              </a:lnSpc>
              <a:spcBef>
                <a:spcPct val="0"/>
              </a:spcBef>
            </a:pPr>
            <a:r>
              <a:rPr lang="en-US" sz="5099" spc="596">
                <a:solidFill>
                  <a:srgbClr val="FFCF00"/>
                </a:solidFill>
                <a:latin typeface="Bebas Neue"/>
              </a:rPr>
              <a:t>WE CARE BECAUSE YOU MATTER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02137" y="3781938"/>
            <a:ext cx="15512126" cy="1970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19"/>
              </a:lnSpc>
            </a:pPr>
            <a:r>
              <a:rPr lang="en-US" sz="3984" spc="79">
                <a:solidFill>
                  <a:srgbClr val="FFFFFF"/>
                </a:solidFill>
                <a:latin typeface="Playfair Display"/>
              </a:rPr>
              <a:t>Msunduzi Hospice provides quality home based care for patients who have a life limiting and/or life threatening illness. We are there for you when you need us.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60475" y="7989729"/>
            <a:ext cx="4276289" cy="683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3"/>
              </a:lnSpc>
              <a:spcBef>
                <a:spcPct val="0"/>
              </a:spcBef>
            </a:pPr>
            <a:r>
              <a:rPr lang="en-US" sz="3859" spc="451">
                <a:solidFill>
                  <a:srgbClr val="FBFFFF"/>
                </a:solidFill>
                <a:latin typeface="Bebas Neue"/>
              </a:rPr>
              <a:t>PHONE: 0</a:t>
            </a:r>
            <a:r>
              <a:rPr lang="en-US" sz="3859" spc="451">
                <a:solidFill>
                  <a:srgbClr val="FBFFFF"/>
                </a:solidFill>
                <a:latin typeface="Bebas Neue"/>
              </a:rPr>
              <a:t>33-3441560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94907" y="7393969"/>
            <a:ext cx="6892090" cy="683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3"/>
              </a:lnSpc>
              <a:spcBef>
                <a:spcPct val="0"/>
              </a:spcBef>
            </a:pPr>
            <a:r>
              <a:rPr lang="en-US" sz="3859" spc="451">
                <a:solidFill>
                  <a:srgbClr val="FBFFFF"/>
                </a:solidFill>
                <a:latin typeface="Bebas Neue"/>
              </a:rPr>
              <a:t>WEBSITE: www.hospicekzn.co.za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04417" y="6760339"/>
            <a:ext cx="6388404" cy="683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3"/>
              </a:lnSpc>
              <a:spcBef>
                <a:spcPct val="0"/>
              </a:spcBef>
            </a:pPr>
            <a:r>
              <a:rPr lang="en-US" sz="3859" spc="451">
                <a:solidFill>
                  <a:srgbClr val="FBFFFF"/>
                </a:solidFill>
                <a:latin typeface="Bebas Neue"/>
              </a:rPr>
              <a:t>LOCATION : pietermaritzburg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98596" y="5416752"/>
            <a:ext cx="1267570" cy="1267570"/>
            <a:chOff x="0" y="0"/>
            <a:chExt cx="1690093" cy="1690093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690093" cy="1690093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AD02C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202785" y="435850"/>
              <a:ext cx="1284524" cy="7707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6"/>
                </a:lnSpc>
              </a:pPr>
              <a:r>
                <a:rPr lang="en-US" sz="3558">
                  <a:solidFill>
                    <a:srgbClr val="FFFFFF"/>
                  </a:solidFill>
                  <a:latin typeface="Rubik Bold"/>
                </a:rPr>
                <a:t>01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551355" y="5741275"/>
            <a:ext cx="1366042" cy="580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6"/>
              </a:lnSpc>
            </a:pPr>
            <a:r>
              <a:rPr lang="en-US" sz="3558">
                <a:solidFill>
                  <a:srgbClr val="FBFFFF"/>
                </a:solidFill>
                <a:latin typeface="Playfair Display"/>
              </a:rPr>
              <a:t>About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798596" y="7019669"/>
            <a:ext cx="1267570" cy="1267570"/>
            <a:chOff x="0" y="0"/>
            <a:chExt cx="1690093" cy="1690093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1690093" cy="1690093"/>
              <a:chOff x="0" y="0"/>
              <a:chExt cx="6350000" cy="6350000"/>
            </a:xfrm>
          </p:grpSpPr>
          <p:sp>
            <p:nvSpPr>
              <p:cNvPr name="Freeform 18" id="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AD02C"/>
              </a:solid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202785" y="435850"/>
              <a:ext cx="1284524" cy="7707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6"/>
                </a:lnSpc>
              </a:pPr>
              <a:r>
                <a:rPr lang="en-US" sz="3558">
                  <a:solidFill>
                    <a:srgbClr val="FFFFFF"/>
                  </a:solidFill>
                  <a:latin typeface="Rubik Bold"/>
                </a:rPr>
                <a:t>02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2551355" y="7344192"/>
            <a:ext cx="3623473" cy="580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6"/>
              </a:lnSpc>
            </a:pPr>
            <a:r>
              <a:rPr lang="en-US" sz="3558">
                <a:solidFill>
                  <a:srgbClr val="FBFFFF"/>
                </a:solidFill>
                <a:latin typeface="Playfair Display"/>
              </a:rPr>
              <a:t>Msunduzi Staff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798596" y="8600722"/>
            <a:ext cx="1267570" cy="1267570"/>
            <a:chOff x="0" y="0"/>
            <a:chExt cx="1690093" cy="1690093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1690093" cy="1690093"/>
              <a:chOff x="0" y="0"/>
              <a:chExt cx="6350000" cy="6350000"/>
            </a:xfrm>
          </p:grpSpPr>
          <p:sp>
            <p:nvSpPr>
              <p:cNvPr name="Freeform 23" id="2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AD02C"/>
              </a:solidFill>
            </p:spPr>
          </p:sp>
        </p:grpSp>
        <p:sp>
          <p:nvSpPr>
            <p:cNvPr name="TextBox 24" id="24"/>
            <p:cNvSpPr txBox="true"/>
            <p:nvPr/>
          </p:nvSpPr>
          <p:spPr>
            <a:xfrm rot="0">
              <a:off x="202785" y="435850"/>
              <a:ext cx="1284524" cy="7707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6"/>
                </a:lnSpc>
              </a:pPr>
              <a:r>
                <a:rPr lang="en-US" sz="3558">
                  <a:solidFill>
                    <a:srgbClr val="FFFFFF"/>
                  </a:solidFill>
                  <a:latin typeface="Rubik Bold"/>
                </a:rPr>
                <a:t>03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2551355" y="8925245"/>
            <a:ext cx="3623473" cy="580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6"/>
              </a:lnSpc>
            </a:pPr>
            <a:r>
              <a:rPr lang="en-US" sz="3558">
                <a:solidFill>
                  <a:srgbClr val="FBFFFF"/>
                </a:solidFill>
                <a:latin typeface="Playfair Display"/>
              </a:rPr>
              <a:t>Business Goals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56632" y="1823581"/>
            <a:ext cx="6373856" cy="822528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45729" y="638211"/>
            <a:ext cx="15526933" cy="790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>
                <a:solidFill>
                  <a:srgbClr val="000000"/>
                </a:solidFill>
                <a:latin typeface="Playfair Display"/>
              </a:rPr>
              <a:t>Current attendance system of Msunduzi Hospice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209196" y="2586776"/>
            <a:ext cx="1267570" cy="1267570"/>
            <a:chOff x="0" y="0"/>
            <a:chExt cx="1690093" cy="1690093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690093" cy="1690093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6FAC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202785" y="435850"/>
              <a:ext cx="1284524" cy="7707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6"/>
                </a:lnSpc>
              </a:pPr>
              <a:r>
                <a:rPr lang="en-US" sz="3558">
                  <a:solidFill>
                    <a:srgbClr val="FFFFFF"/>
                  </a:solidFill>
                  <a:latin typeface="Rubik Bold"/>
                </a:rPr>
                <a:t>01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961955" y="2911300"/>
            <a:ext cx="6182394" cy="580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6"/>
              </a:lnSpc>
            </a:pPr>
            <a:r>
              <a:rPr lang="en-US" sz="3558">
                <a:solidFill>
                  <a:srgbClr val="141414"/>
                </a:solidFill>
                <a:latin typeface="Playfair Display"/>
              </a:rPr>
              <a:t>Risk of human error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209196" y="4189693"/>
            <a:ext cx="1267570" cy="1267570"/>
            <a:chOff x="0" y="0"/>
            <a:chExt cx="1690093" cy="1690093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690093" cy="1690093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6FAC"/>
              </a:solidFill>
            </p:spPr>
          </p:sp>
        </p:grpSp>
        <p:sp>
          <p:nvSpPr>
            <p:cNvPr name="TextBox 12" id="12"/>
            <p:cNvSpPr txBox="true"/>
            <p:nvPr/>
          </p:nvSpPr>
          <p:spPr>
            <a:xfrm rot="0">
              <a:off x="202785" y="435850"/>
              <a:ext cx="1284524" cy="7707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6"/>
                </a:lnSpc>
              </a:pPr>
              <a:r>
                <a:rPr lang="en-US" sz="3558">
                  <a:solidFill>
                    <a:srgbClr val="FFFFFF"/>
                  </a:solidFill>
                  <a:latin typeface="Rubik Bold"/>
                </a:rPr>
                <a:t>02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961955" y="4514217"/>
            <a:ext cx="3623473" cy="580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6"/>
              </a:lnSpc>
            </a:pPr>
            <a:r>
              <a:rPr lang="en-US" sz="3558">
                <a:solidFill>
                  <a:srgbClr val="141414"/>
                </a:solidFill>
                <a:latin typeface="Playfair Display"/>
              </a:rPr>
              <a:t>Coronavirus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8209196" y="5770747"/>
            <a:ext cx="1267570" cy="1267570"/>
            <a:chOff x="0" y="0"/>
            <a:chExt cx="1690093" cy="1690093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690093" cy="1690093"/>
              <a:chOff x="0" y="0"/>
              <a:chExt cx="6350000" cy="6350000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6FAC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202785" y="435850"/>
              <a:ext cx="1284524" cy="7707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6"/>
                </a:lnSpc>
              </a:pPr>
              <a:r>
                <a:rPr lang="en-US" sz="3558">
                  <a:solidFill>
                    <a:srgbClr val="FFFFFF"/>
                  </a:solidFill>
                  <a:latin typeface="Rubik Bold"/>
                </a:rPr>
                <a:t>03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9961955" y="6095270"/>
            <a:ext cx="3623473" cy="580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6"/>
              </a:lnSpc>
            </a:pPr>
            <a:r>
              <a:rPr lang="en-US" sz="3558">
                <a:solidFill>
                  <a:srgbClr val="141414"/>
                </a:solidFill>
                <a:latin typeface="Playfair Display"/>
              </a:rPr>
              <a:t>Time-consuming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8209196" y="7380000"/>
            <a:ext cx="1267570" cy="1267570"/>
            <a:chOff x="0" y="0"/>
            <a:chExt cx="1690093" cy="1690093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1690093" cy="1690093"/>
              <a:chOff x="0" y="0"/>
              <a:chExt cx="6350000" cy="6350000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6FAC"/>
              </a:solidFill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202785" y="435850"/>
              <a:ext cx="1284524" cy="7707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6"/>
                </a:lnSpc>
              </a:pPr>
              <a:r>
                <a:rPr lang="en-US" sz="3558">
                  <a:solidFill>
                    <a:srgbClr val="FFFFFF"/>
                  </a:solidFill>
                  <a:latin typeface="Rubik Bold"/>
                </a:rPr>
                <a:t>04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9961955" y="7704483"/>
            <a:ext cx="5223081" cy="580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6"/>
              </a:lnSpc>
            </a:pPr>
            <a:r>
              <a:rPr lang="en-US" sz="3558">
                <a:solidFill>
                  <a:srgbClr val="141414"/>
                </a:solidFill>
                <a:latin typeface="Playfair Display"/>
              </a:rPr>
              <a:t>Ineffective and outdated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86456" y="3467071"/>
            <a:ext cx="4187199" cy="164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80224"/>
                </a:solidFill>
                <a:latin typeface="Playfair Display"/>
              </a:rPr>
              <a:t>Recording employee attendance in digital form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220192" y="3467071"/>
            <a:ext cx="3913209" cy="164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80224"/>
                </a:solidFill>
                <a:latin typeface="Playfair Display"/>
              </a:rPr>
              <a:t>Application is be able to be used over a website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45729" y="657261"/>
            <a:ext cx="12272557" cy="790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>
                <a:solidFill>
                  <a:srgbClr val="000000"/>
                </a:solidFill>
                <a:latin typeface="Playfair Display"/>
              </a:rPr>
              <a:t>Requirements from Msunduzi Hospice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470198" y="3467071"/>
            <a:ext cx="4187199" cy="164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80224"/>
                </a:solidFill>
                <a:latin typeface="Playfair Display"/>
              </a:rPr>
              <a:t>Storing employee details and attendance online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929061" y="3467071"/>
            <a:ext cx="3913209" cy="164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80224"/>
                </a:solidFill>
                <a:latin typeface="Playfair Display"/>
              </a:rPr>
              <a:t>Employees should be given a unique identifier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86456" y="6854633"/>
            <a:ext cx="4187199" cy="164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80224"/>
                </a:solidFill>
                <a:latin typeface="Playfair Display"/>
              </a:rPr>
              <a:t>Allow users to scan a QR code for sign in and out purposes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20192" y="6854633"/>
            <a:ext cx="3913209" cy="1090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80224"/>
                </a:solidFill>
                <a:latin typeface="Playfair Display"/>
              </a:rPr>
              <a:t>Allow flagging of employee records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70198" y="6854633"/>
            <a:ext cx="4187199" cy="164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80224"/>
                </a:solidFill>
                <a:latin typeface="Playfair Display"/>
              </a:rPr>
              <a:t>Admin allowed to print out attendance records as pdf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929061" y="6854633"/>
            <a:ext cx="3913209" cy="1090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80224"/>
                </a:solidFill>
                <a:latin typeface="Playfair Display"/>
              </a:rPr>
              <a:t>Admin allowed to edit and delete records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445729" y="2395010"/>
            <a:ext cx="1068544" cy="1068544"/>
            <a:chOff x="0" y="0"/>
            <a:chExt cx="1424725" cy="1424725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424725" cy="1424725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AD02C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170945" y="369463"/>
              <a:ext cx="1082836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Rubik Bold"/>
                </a:rPr>
                <a:t>01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047047" y="2395010"/>
            <a:ext cx="1068544" cy="1068544"/>
            <a:chOff x="0" y="0"/>
            <a:chExt cx="1424725" cy="1424725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1424725" cy="1424725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AD02C"/>
              </a:solid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170945" y="369463"/>
              <a:ext cx="1082836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Rubik Bold"/>
                </a:rPr>
                <a:t>02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297053" y="2395010"/>
            <a:ext cx="1068544" cy="1068544"/>
            <a:chOff x="0" y="0"/>
            <a:chExt cx="1424725" cy="1424725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1424725" cy="1424725"/>
              <a:chOff x="0" y="0"/>
              <a:chExt cx="6350000" cy="6350000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AD02C"/>
              </a:solidFill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170945" y="369463"/>
              <a:ext cx="1082836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Rubik Bold"/>
                </a:rPr>
                <a:t>03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755917" y="2395010"/>
            <a:ext cx="1068544" cy="1068544"/>
            <a:chOff x="0" y="0"/>
            <a:chExt cx="1424725" cy="1424725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1424725" cy="1424725"/>
              <a:chOff x="0" y="0"/>
              <a:chExt cx="6350000" cy="6350000"/>
            </a:xfrm>
          </p:grpSpPr>
          <p:sp>
            <p:nvSpPr>
              <p:cNvPr name="Freeform 25" id="2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AD02C"/>
              </a:solidFill>
            </p:spPr>
          </p:sp>
        </p:grpSp>
        <p:sp>
          <p:nvSpPr>
            <p:cNvPr name="TextBox 26" id="26"/>
            <p:cNvSpPr txBox="true"/>
            <p:nvPr/>
          </p:nvSpPr>
          <p:spPr>
            <a:xfrm rot="0">
              <a:off x="170945" y="369463"/>
              <a:ext cx="1082836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Rubik Bold"/>
                </a:rPr>
                <a:t>04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445729" y="5773048"/>
            <a:ext cx="1068544" cy="1068544"/>
            <a:chOff x="0" y="0"/>
            <a:chExt cx="1424725" cy="1424725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1424725" cy="1424725"/>
              <a:chOff x="0" y="0"/>
              <a:chExt cx="6350000" cy="6350000"/>
            </a:xfrm>
          </p:grpSpPr>
          <p:sp>
            <p:nvSpPr>
              <p:cNvPr name="Freeform 29" id="2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AD02C"/>
              </a:solidFill>
            </p:spPr>
          </p:sp>
        </p:grpSp>
        <p:sp>
          <p:nvSpPr>
            <p:cNvPr name="TextBox 30" id="30"/>
            <p:cNvSpPr txBox="true"/>
            <p:nvPr/>
          </p:nvSpPr>
          <p:spPr>
            <a:xfrm rot="0">
              <a:off x="170945" y="369463"/>
              <a:ext cx="1082836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Rubik Bold"/>
                </a:rPr>
                <a:t>05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5047047" y="5773048"/>
            <a:ext cx="1068544" cy="1068544"/>
            <a:chOff x="0" y="0"/>
            <a:chExt cx="1424725" cy="1424725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0"/>
              <a:ext cx="1424725" cy="1424725"/>
              <a:chOff x="0" y="0"/>
              <a:chExt cx="6350000" cy="6350000"/>
            </a:xfrm>
          </p:grpSpPr>
          <p:sp>
            <p:nvSpPr>
              <p:cNvPr name="Freeform 33" id="3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AD02C"/>
              </a:solidFill>
            </p:spPr>
          </p:sp>
        </p:grpSp>
        <p:sp>
          <p:nvSpPr>
            <p:cNvPr name="TextBox 34" id="34"/>
            <p:cNvSpPr txBox="true"/>
            <p:nvPr/>
          </p:nvSpPr>
          <p:spPr>
            <a:xfrm rot="0">
              <a:off x="170945" y="369463"/>
              <a:ext cx="1082836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Rubik Bold"/>
                </a:rPr>
                <a:t>06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297053" y="5773048"/>
            <a:ext cx="1068544" cy="1068544"/>
            <a:chOff x="0" y="0"/>
            <a:chExt cx="1424725" cy="1424725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0" y="0"/>
              <a:ext cx="1424725" cy="1424725"/>
              <a:chOff x="0" y="0"/>
              <a:chExt cx="6350000" cy="6350000"/>
            </a:xfrm>
          </p:grpSpPr>
          <p:sp>
            <p:nvSpPr>
              <p:cNvPr name="Freeform 37" id="3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AD02C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170945" y="369463"/>
              <a:ext cx="1082836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Rubik Bold"/>
                </a:rPr>
                <a:t>07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3755917" y="5773048"/>
            <a:ext cx="1068544" cy="1068544"/>
            <a:chOff x="0" y="0"/>
            <a:chExt cx="1424725" cy="1424725"/>
          </a:xfrm>
        </p:grpSpPr>
        <p:grpSp>
          <p:nvGrpSpPr>
            <p:cNvPr name="Group 40" id="40"/>
            <p:cNvGrpSpPr/>
            <p:nvPr/>
          </p:nvGrpSpPr>
          <p:grpSpPr>
            <a:xfrm rot="0">
              <a:off x="0" y="0"/>
              <a:ext cx="1424725" cy="1424725"/>
              <a:chOff x="0" y="0"/>
              <a:chExt cx="6350000" cy="6350000"/>
            </a:xfrm>
          </p:grpSpPr>
          <p:sp>
            <p:nvSpPr>
              <p:cNvPr name="Freeform 41" id="4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AD02C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170945" y="369463"/>
              <a:ext cx="1082836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Rubik Bold"/>
                </a:rPr>
                <a:t>08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6FA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64862"/>
            <a:ext cx="18288000" cy="261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FFFFFF"/>
                </a:solidFill>
                <a:latin typeface="Glacial Indifference Bold"/>
              </a:rPr>
              <a:t>MSUNDUZI</a:t>
            </a:r>
          </a:p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FFFFFF"/>
                </a:solidFill>
                <a:latin typeface="Glacial Indifference Bold"/>
              </a:rPr>
              <a:t>ATTENDANCE SYSTEM 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81085">
            <a:off x="3551240" y="4555681"/>
            <a:ext cx="2272221" cy="168144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2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775966">
            <a:off x="-1743355" y="7085596"/>
            <a:ext cx="11447892" cy="404332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2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491360">
            <a:off x="8722591" y="7236638"/>
            <a:ext cx="11447892" cy="404332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5898742" y="3079995"/>
            <a:ext cx="6944059" cy="6944059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620373" y="3222870"/>
            <a:ext cx="2934261" cy="1012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83"/>
              </a:lnSpc>
            </a:pPr>
            <a:r>
              <a:rPr lang="en-US" sz="7673">
                <a:solidFill>
                  <a:srgbClr val="FBFFFF"/>
                </a:solidFill>
                <a:latin typeface="Nickainley"/>
              </a:rPr>
              <a:t>scan me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44948" y="2833209"/>
            <a:ext cx="1068544" cy="1068544"/>
            <a:chOff x="0" y="0"/>
            <a:chExt cx="1424725" cy="1424725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424725" cy="1424725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6FAC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170945" y="369463"/>
              <a:ext cx="1082836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Rubik Bold"/>
                </a:rPr>
                <a:t>01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544948" y="4609274"/>
            <a:ext cx="1068544" cy="1068544"/>
            <a:chOff x="0" y="0"/>
            <a:chExt cx="1424725" cy="1424725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424725" cy="1424725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6FAC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170945" y="369463"/>
              <a:ext cx="1082836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Rubik Bold"/>
                </a:rPr>
                <a:t>02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544948" y="6385355"/>
            <a:ext cx="1068544" cy="1068436"/>
            <a:chOff x="0" y="0"/>
            <a:chExt cx="1424725" cy="1424581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424725" cy="1424581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6FAC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170945" y="369463"/>
              <a:ext cx="1082836" cy="647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Rubik Bold"/>
                </a:rPr>
                <a:t>03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329539" y="0"/>
            <a:ext cx="4622925" cy="1135180"/>
            <a:chOff x="0" y="0"/>
            <a:chExt cx="6163900" cy="1513573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2"/>
            <a:srcRect l="28634" t="15408" r="26794" b="13892"/>
            <a:stretch>
              <a:fillRect/>
            </a:stretch>
          </p:blipFill>
          <p:spPr>
            <a:xfrm flipH="false" flipV="false" rot="0">
              <a:off x="1521555" y="68149"/>
              <a:ext cx="1214995" cy="1445425"/>
            </a:xfrm>
            <a:prstGeom prst="rect">
              <a:avLst/>
            </a:prstGeom>
          </p:spPr>
        </p:pic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13573" cy="1513573"/>
            </a:xfrm>
            <a:prstGeom prst="rect">
              <a:avLst/>
            </a:prstGeom>
          </p:spPr>
        </p:pic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4"/>
            <a:srcRect l="26932" t="13642" r="27288" b="15254"/>
            <a:stretch>
              <a:fillRect/>
            </a:stretch>
          </p:blipFill>
          <p:spPr>
            <a:xfrm flipH="false" flipV="false" rot="0">
              <a:off x="2876940" y="174802"/>
              <a:ext cx="1189954" cy="1232118"/>
            </a:xfrm>
            <a:prstGeom prst="rect">
              <a:avLst/>
            </a:prstGeom>
          </p:spPr>
        </p:pic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5"/>
            <a:srcRect l="0" t="29334" r="0" b="27342"/>
            <a:stretch>
              <a:fillRect/>
            </a:stretch>
          </p:blipFill>
          <p:spPr>
            <a:xfrm flipH="false" flipV="false" rot="0">
              <a:off x="4417063" y="88900"/>
              <a:ext cx="1746836" cy="756787"/>
            </a:xfrm>
            <a:prstGeom prst="rect">
              <a:avLst/>
            </a:prstGeom>
          </p:spPr>
        </p:pic>
      </p:grpSp>
      <p:sp>
        <p:nvSpPr>
          <p:cNvPr name="TextBox 19" id="19"/>
          <p:cNvSpPr txBox="true"/>
          <p:nvPr/>
        </p:nvSpPr>
        <p:spPr>
          <a:xfrm rot="0">
            <a:off x="8544948" y="811368"/>
            <a:ext cx="3277152" cy="1219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141414"/>
                </a:solidFill>
                <a:latin typeface="Playfair Display"/>
              </a:rPr>
              <a:t>Sign In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094362" y="3097343"/>
            <a:ext cx="5950380" cy="485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141414"/>
                </a:solidFill>
                <a:latin typeface="Playfair Display"/>
              </a:rPr>
              <a:t>Frictionless Sign In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094362" y="4873407"/>
            <a:ext cx="5950380" cy="485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141414"/>
                </a:solidFill>
                <a:latin typeface="Playfair Display"/>
              </a:rPr>
              <a:t>Firebase Hosting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094362" y="6649489"/>
            <a:ext cx="5950380" cy="485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141414"/>
                </a:solidFill>
                <a:latin typeface="Playfair Display"/>
              </a:rPr>
              <a:t>Generation of Unique Identifier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94510" y="2724543"/>
            <a:ext cx="1068544" cy="1068544"/>
            <a:chOff x="0" y="0"/>
            <a:chExt cx="1424725" cy="1424725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424725" cy="1424725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6FAC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170945" y="369463"/>
              <a:ext cx="1082836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Rubik Bold"/>
                </a:rPr>
                <a:t>01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494510" y="4500608"/>
            <a:ext cx="1068544" cy="1068544"/>
            <a:chOff x="0" y="0"/>
            <a:chExt cx="1424725" cy="1424725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424725" cy="1424725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6FAC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170945" y="369463"/>
              <a:ext cx="1082836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Rubik Bold"/>
                </a:rPr>
                <a:t>02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494510" y="6276689"/>
            <a:ext cx="1068544" cy="1068436"/>
            <a:chOff x="0" y="0"/>
            <a:chExt cx="1424725" cy="1424581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424725" cy="1424581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6FAC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170945" y="369463"/>
              <a:ext cx="1082836" cy="647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Rubik Bold"/>
                </a:rPr>
                <a:t>03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329539" y="0"/>
            <a:ext cx="4622925" cy="1135180"/>
            <a:chOff x="0" y="0"/>
            <a:chExt cx="6163900" cy="1513573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2"/>
            <a:srcRect l="28634" t="15408" r="26794" b="13892"/>
            <a:stretch>
              <a:fillRect/>
            </a:stretch>
          </p:blipFill>
          <p:spPr>
            <a:xfrm flipH="false" flipV="false" rot="0">
              <a:off x="1521555" y="68149"/>
              <a:ext cx="1214995" cy="1445425"/>
            </a:xfrm>
            <a:prstGeom prst="rect">
              <a:avLst/>
            </a:prstGeom>
          </p:spPr>
        </p:pic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13573" cy="1513573"/>
            </a:xfrm>
            <a:prstGeom prst="rect">
              <a:avLst/>
            </a:prstGeom>
          </p:spPr>
        </p:pic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4"/>
            <a:srcRect l="26932" t="13642" r="27288" b="15254"/>
            <a:stretch>
              <a:fillRect/>
            </a:stretch>
          </p:blipFill>
          <p:spPr>
            <a:xfrm flipH="false" flipV="false" rot="0">
              <a:off x="2876940" y="174802"/>
              <a:ext cx="1189954" cy="1232118"/>
            </a:xfrm>
            <a:prstGeom prst="rect">
              <a:avLst/>
            </a:prstGeom>
          </p:spPr>
        </p:pic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5"/>
            <a:srcRect l="0" t="29334" r="0" b="27342"/>
            <a:stretch>
              <a:fillRect/>
            </a:stretch>
          </p:blipFill>
          <p:spPr>
            <a:xfrm flipH="false" flipV="false" rot="0">
              <a:off x="4417063" y="88900"/>
              <a:ext cx="1746836" cy="756787"/>
            </a:xfrm>
            <a:prstGeom prst="rect">
              <a:avLst/>
            </a:prstGeom>
          </p:spPr>
        </p:pic>
      </p:grpSp>
      <p:sp>
        <p:nvSpPr>
          <p:cNvPr name="TextBox 19" id="19"/>
          <p:cNvSpPr txBox="true"/>
          <p:nvPr/>
        </p:nvSpPr>
        <p:spPr>
          <a:xfrm rot="0">
            <a:off x="7494510" y="702702"/>
            <a:ext cx="3838593" cy="1219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141414"/>
                </a:solidFill>
                <a:latin typeface="Playfair Display"/>
              </a:rPr>
              <a:t>Clock In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043924" y="2988676"/>
            <a:ext cx="5950380" cy="485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141414"/>
                </a:solidFill>
                <a:latin typeface="Playfair Display"/>
              </a:rPr>
              <a:t>Use of QR Code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043924" y="4886379"/>
            <a:ext cx="5950380" cy="485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141414"/>
                </a:solidFill>
                <a:latin typeface="Playfair Display"/>
              </a:rPr>
              <a:t>Permissions required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043924" y="6540823"/>
            <a:ext cx="5950380" cy="485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141414"/>
                </a:solidFill>
                <a:latin typeface="Playfair Display"/>
              </a:rPr>
              <a:t>Location and Camera Access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DAEwfbfp4mY</dc:identifier>
  <dcterms:modified xsi:type="dcterms:W3CDTF">2011-08-01T06:04:30Z</dcterms:modified>
  <cp:revision>1</cp:revision>
  <dc:title>DevSquad Presentation</dc:title>
</cp:coreProperties>
</file>